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71" r:id="rId4"/>
    <p:sldId id="277" r:id="rId5"/>
    <p:sldId id="278" r:id="rId6"/>
    <p:sldId id="279" r:id="rId7"/>
    <p:sldId id="280" r:id="rId8"/>
    <p:sldId id="281" r:id="rId9"/>
    <p:sldId id="282" r:id="rId10"/>
    <p:sldId id="266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Inter" panose="020B0604020202020204" charset="0"/>
      <p:regular r:id="rId18"/>
      <p:bold r:id="rId19"/>
      <p:italic r:id="rId20"/>
      <p:boldItalic r:id="rId21"/>
    </p:embeddedFont>
    <p:embeddedFont>
      <p:font typeface="Inter Light" panose="020B060402020202020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0525A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87309" autoAdjust="0"/>
  </p:normalViewPr>
  <p:slideViewPr>
    <p:cSldViewPr snapToGrid="0" showGuides="1">
      <p:cViewPr varScale="1">
        <p:scale>
          <a:sx n="114" d="100"/>
          <a:sy n="114" d="100"/>
        </p:scale>
        <p:origin x="510" y="114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08-02-2022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08-02-2022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08-02-2022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08-02-2022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08-02-2022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08-02-2022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08-02-2022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E1E0E6B-ED4D-49C9-AB7D-EE7944623539}"/>
              </a:ext>
            </a:extLst>
          </p:cNvPr>
          <p:cNvGrpSpPr/>
          <p:nvPr/>
        </p:nvGrpSpPr>
        <p:grpSpPr>
          <a:xfrm>
            <a:off x="3530859" y="2735724"/>
            <a:ext cx="5146416" cy="1384838"/>
            <a:chOff x="3283107" y="2671620"/>
            <a:chExt cx="5622870" cy="151304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97FD19-8E71-4DF0-9E20-6C765FF65978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866003-8ACD-4347-91D9-D7AFAE2F22CA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5DBB9-573B-4B06-8461-F1F7C5A18E53}"/>
                </a:ext>
              </a:extLst>
            </p:cNvPr>
            <p:cNvSpPr/>
            <p:nvPr/>
          </p:nvSpPr>
          <p:spPr>
            <a:xfrm>
              <a:off x="4281328" y="2671767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B25F8F-A5A6-4BC2-981F-2A20467C0914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564613-2945-47F7-A860-9CF0BCC4BAB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7233B5D-2E07-4DE3-B402-4AAEE249CD72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7043D5-DDC2-43C5-8DC8-4A76EB0AFEAC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306E99D-3FC8-43F3-A349-34826FDD70A3}"/>
              </a:ext>
            </a:extLst>
          </p:cNvPr>
          <p:cNvSpPr txBox="1"/>
          <p:nvPr/>
        </p:nvSpPr>
        <p:spPr>
          <a:xfrm>
            <a:off x="4235348" y="1724231"/>
            <a:ext cx="3655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Quelques considérations sur</a:t>
            </a:r>
          </a:p>
        </p:txBody>
      </p:sp>
    </p:spTree>
    <p:extLst>
      <p:ext uri="{BB962C8B-B14F-4D97-AF65-F5344CB8AC3E}">
        <p14:creationId xmlns:p14="http://schemas.microsoft.com/office/powerpoint/2010/main" val="149603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618889" y="1564190"/>
            <a:ext cx="4245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16398" y="2380182"/>
            <a:ext cx="364668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9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Notre jeu de données est composé de plus de 9000 programmes, apparus dans le catalogue de Netflix depuis la sortie de la plateforme en 2008.</a:t>
            </a:r>
            <a:br>
              <a:rPr lang="fr-FR" sz="9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br>
              <a:rPr lang="fr-FR" sz="9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r>
              <a:rPr lang="fr-FR" sz="9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Nous avons séparé notre jeu de données en 2 sous jeux de données :</a:t>
            </a:r>
            <a:endParaRPr lang="fr-FR" sz="900" b="1" dirty="0">
              <a:solidFill>
                <a:srgbClr val="FF0000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9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          - Les programmes sortis depuis 2008 et jusqu’en 2020</a:t>
            </a:r>
          </a:p>
          <a:p>
            <a:pPr>
              <a:lnSpc>
                <a:spcPct val="130000"/>
              </a:lnSpc>
            </a:pPr>
            <a:r>
              <a:rPr lang="fr-FR" sz="9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          - Les programmes sortis en 2021</a:t>
            </a:r>
            <a:r>
              <a:rPr lang="fr-FR" sz="9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</a:p>
          <a:p>
            <a:pPr>
              <a:lnSpc>
                <a:spcPct val="130000"/>
              </a:lnSpc>
            </a:pPr>
            <a:endParaRPr lang="fr-FR" sz="9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9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Notre analyse nous permettra de répondre à deux questions distinctes.</a:t>
            </a:r>
          </a:p>
          <a:p>
            <a:pPr>
              <a:lnSpc>
                <a:spcPct val="130000"/>
              </a:lnSpc>
            </a:pPr>
            <a:endParaRPr lang="fr-FR" sz="9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r>
              <a:rPr lang="fr-FR" sz="9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Tout d’abord, nous verrons </a:t>
            </a:r>
            <a:r>
              <a:rPr lang="fr-FR" sz="9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l'évolution du temps moyen entre la sortie du programme en salle et son ajout sur la plateforme. </a:t>
            </a:r>
          </a:p>
          <a:p>
            <a:endParaRPr lang="fr-FR" sz="9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r>
              <a:rPr lang="fr-FR" sz="9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Nous verrons ensuite </a:t>
            </a:r>
            <a:r>
              <a:rPr lang="fr-FR" sz="9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l'évolution de la proportion de séries par rapport à la totalité du catalogue.</a:t>
            </a:r>
          </a:p>
          <a:p>
            <a:endParaRPr lang="fr-FR" sz="9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8" name="Picture Placeholder 27" descr="Text&#10;&#10;Description automatically generated with low confidence">
            <a:extLst>
              <a:ext uri="{FF2B5EF4-FFF2-40B4-BE49-F238E27FC236}">
                <a16:creationId xmlns:a16="http://schemas.microsoft.com/office/drawing/2014/main" id="{47E60A4F-2F08-4B92-B69E-73DB62EAD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>
            <a:fillRect/>
          </a:stretch>
        </p:blipFill>
        <p:spPr>
          <a:effectLst>
            <a:outerShdw blurRad="190500" dist="88900" dir="5400000" sx="101000" sy="101000" algn="t" rotWithShape="0">
              <a:prstClr val="black">
                <a:alpha val="80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40" name="Picture Placeholder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4BD3FA-E140-4A4B-A36B-EC34F8BFBD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 descr="A group of people on a stage&#10;&#10;Description automatically generated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445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METHODOLOGIES</a:t>
            </a:r>
          </a:p>
        </p:txBody>
      </p:sp>
      <p:pic>
        <p:nvPicPr>
          <p:cNvPr id="43" name="Picture Placeholder 4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89AB6E7-F638-476A-99FD-2FB74D600E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r="2800"/>
          <a:stretch>
            <a:fillRect/>
          </a:stretch>
        </p:blipFill>
        <p:spPr>
          <a:xfrm>
            <a:off x="476900" y="3016446"/>
            <a:ext cx="2651970" cy="3668261"/>
          </a:xfrm>
          <a:effectLst>
            <a:outerShdw blurRad="177800" dist="190500" dir="54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49" name="Picture Placeholder 48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8ECFEC8-B93D-4960-A0B4-9BEF1B2D72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979066" y="340138"/>
            <a:ext cx="2651970" cy="3668261"/>
          </a:xfr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6145823-E361-4F3E-894C-EA7BAFB6FAF0}"/>
              </a:ext>
            </a:extLst>
          </p:cNvPr>
          <p:cNvSpPr/>
          <p:nvPr/>
        </p:nvSpPr>
        <p:spPr>
          <a:xfrm>
            <a:off x="476900" y="3016446"/>
            <a:ext cx="2651970" cy="3668261"/>
          </a:xfrm>
          <a:prstGeom prst="roundRect">
            <a:avLst>
              <a:gd name="adj" fmla="val 7521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131518A-1DE0-41DC-98A9-488AED8CE7E0}"/>
              </a:ext>
            </a:extLst>
          </p:cNvPr>
          <p:cNvSpPr/>
          <p:nvPr/>
        </p:nvSpPr>
        <p:spPr>
          <a:xfrm>
            <a:off x="641816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7C554CD-FEEB-484B-A899-44AD974D007D}"/>
              </a:ext>
            </a:extLst>
          </p:cNvPr>
          <p:cNvSpPr/>
          <p:nvPr/>
        </p:nvSpPr>
        <p:spPr>
          <a:xfrm>
            <a:off x="1158671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BECB838-D021-4B4A-A472-A134E792E538}"/>
              </a:ext>
            </a:extLst>
          </p:cNvPr>
          <p:cNvSpPr/>
          <p:nvPr/>
        </p:nvSpPr>
        <p:spPr>
          <a:xfrm>
            <a:off x="1675526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76752A1-584D-40C3-ADDB-5337139BD467}"/>
              </a:ext>
            </a:extLst>
          </p:cNvPr>
          <p:cNvSpPr/>
          <p:nvPr/>
        </p:nvSpPr>
        <p:spPr>
          <a:xfrm>
            <a:off x="2192381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A6ED9B4-FA52-40D4-A785-5A53E2672B94}"/>
              </a:ext>
            </a:extLst>
          </p:cNvPr>
          <p:cNvSpPr txBox="1"/>
          <p:nvPr/>
        </p:nvSpPr>
        <p:spPr>
          <a:xfrm>
            <a:off x="534261" y="5992208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Cette série de gangsters inspirée de l'histoire du célèbre narcotrafiquant de Medellín raconte la guerre sanglante des cartels en Colombie.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36" name="Freeform 1">
            <a:extLst>
              <a:ext uri="{FF2B5EF4-FFF2-40B4-BE49-F238E27FC236}">
                <a16:creationId xmlns:a16="http://schemas.microsoft.com/office/drawing/2014/main" id="{029DC353-D331-4251-9F39-A674201C8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842" y="5531335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7" name="Freeform 46">
            <a:extLst>
              <a:ext uri="{FF2B5EF4-FFF2-40B4-BE49-F238E27FC236}">
                <a16:creationId xmlns:a16="http://schemas.microsoft.com/office/drawing/2014/main" id="{0C12AE19-D246-469E-97A0-5D7D4D00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461" y="5520709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8" name="Freeform 97">
            <a:extLst>
              <a:ext uri="{FF2B5EF4-FFF2-40B4-BE49-F238E27FC236}">
                <a16:creationId xmlns:a16="http://schemas.microsoft.com/office/drawing/2014/main" id="{EE040939-E087-4905-8F6B-7F7657244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12" y="5524703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CB368B9E-8E3A-40EC-A3D0-E4E893BB0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823" y="5520150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B1A086A-5F6C-4C5C-BD70-D43CBA5D859C}"/>
              </a:ext>
            </a:extLst>
          </p:cNvPr>
          <p:cNvCxnSpPr>
            <a:cxnSpLocks/>
          </p:cNvCxnSpPr>
          <p:nvPr/>
        </p:nvCxnSpPr>
        <p:spPr>
          <a:xfrm>
            <a:off x="654199" y="5912547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B14056-C06D-4C54-BBF3-FA5F1ECAD5CF}"/>
              </a:ext>
            </a:extLst>
          </p:cNvPr>
          <p:cNvCxnSpPr>
            <a:cxnSpLocks/>
          </p:cNvCxnSpPr>
          <p:nvPr/>
        </p:nvCxnSpPr>
        <p:spPr>
          <a:xfrm>
            <a:off x="654199" y="5914452"/>
            <a:ext cx="68714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FD90861-C582-4E64-BF52-2F3EE3B31374}"/>
              </a:ext>
            </a:extLst>
          </p:cNvPr>
          <p:cNvSpPr txBox="1"/>
          <p:nvPr/>
        </p:nvSpPr>
        <p:spPr>
          <a:xfrm>
            <a:off x="534261" y="5096685"/>
            <a:ext cx="740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NARCOS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67D6C2FC-23BA-4A53-A0E2-CE65F43EE81C}"/>
              </a:ext>
            </a:extLst>
          </p:cNvPr>
          <p:cNvSpPr/>
          <p:nvPr/>
        </p:nvSpPr>
        <p:spPr>
          <a:xfrm>
            <a:off x="8979066" y="340136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A4135C5-9036-44D9-B5A1-01048E5C7070}"/>
              </a:ext>
            </a:extLst>
          </p:cNvPr>
          <p:cNvSpPr/>
          <p:nvPr/>
        </p:nvSpPr>
        <p:spPr>
          <a:xfrm>
            <a:off x="9152203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B8B8858-D660-468E-8C2A-CE4170667376}"/>
              </a:ext>
            </a:extLst>
          </p:cNvPr>
          <p:cNvSpPr/>
          <p:nvPr/>
        </p:nvSpPr>
        <p:spPr>
          <a:xfrm>
            <a:off x="9669058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15705EC-F828-4F04-8F11-9AE0B45E3D04}"/>
              </a:ext>
            </a:extLst>
          </p:cNvPr>
          <p:cNvSpPr/>
          <p:nvPr/>
        </p:nvSpPr>
        <p:spPr>
          <a:xfrm>
            <a:off x="10185913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30C2173-5F70-42F4-8DD4-119739C0EE21}"/>
              </a:ext>
            </a:extLst>
          </p:cNvPr>
          <p:cNvSpPr/>
          <p:nvPr/>
        </p:nvSpPr>
        <p:spPr>
          <a:xfrm>
            <a:off x="10702768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EC8D026-49B4-4480-9A83-F5C61DAABC6C}"/>
              </a:ext>
            </a:extLst>
          </p:cNvPr>
          <p:cNvSpPr txBox="1"/>
          <p:nvPr/>
        </p:nvSpPr>
        <p:spPr>
          <a:xfrm>
            <a:off x="9044648" y="3315900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Lassé d’être le Seigneur des Enfers, le diable s’installe à Los Angeles où il ouvre un nightclub et se lie avec une policière de la brigade criminelle.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75" name="Freeform 1">
            <a:extLst>
              <a:ext uri="{FF2B5EF4-FFF2-40B4-BE49-F238E27FC236}">
                <a16:creationId xmlns:a16="http://schemas.microsoft.com/office/drawing/2014/main" id="{5CFF52B8-BE77-40EF-9593-CFE66039F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8229" y="2855027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6" name="Freeform 46">
            <a:extLst>
              <a:ext uri="{FF2B5EF4-FFF2-40B4-BE49-F238E27FC236}">
                <a16:creationId xmlns:a16="http://schemas.microsoft.com/office/drawing/2014/main" id="{BF7517C4-283C-476E-8F86-B1281886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48" y="2844401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7" name="Freeform 97">
            <a:extLst>
              <a:ext uri="{FF2B5EF4-FFF2-40B4-BE49-F238E27FC236}">
                <a16:creationId xmlns:a16="http://schemas.microsoft.com/office/drawing/2014/main" id="{CD9CB4F0-8546-4625-83E2-6DD7489A2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99" y="2848395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8" name="Freeform 7">
            <a:extLst>
              <a:ext uri="{FF2B5EF4-FFF2-40B4-BE49-F238E27FC236}">
                <a16:creationId xmlns:a16="http://schemas.microsoft.com/office/drawing/2014/main" id="{C7FEA5A6-13DF-443C-A227-349D0F0C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9210" y="2843842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EDFD701-DF7B-480F-9C8D-D22CE3126B74}"/>
              </a:ext>
            </a:extLst>
          </p:cNvPr>
          <p:cNvCxnSpPr>
            <a:cxnSpLocks/>
          </p:cNvCxnSpPr>
          <p:nvPr/>
        </p:nvCxnSpPr>
        <p:spPr>
          <a:xfrm>
            <a:off x="9165525" y="3236239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66D383E-02CA-49E9-83BC-1E8B809A94DC}"/>
              </a:ext>
            </a:extLst>
          </p:cNvPr>
          <p:cNvCxnSpPr>
            <a:cxnSpLocks/>
          </p:cNvCxnSpPr>
          <p:nvPr/>
        </p:nvCxnSpPr>
        <p:spPr>
          <a:xfrm>
            <a:off x="9165525" y="3238144"/>
            <a:ext cx="1888551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3C9659B-BE03-44C9-9D37-DF469545081A}"/>
              </a:ext>
            </a:extLst>
          </p:cNvPr>
          <p:cNvSpPr txBox="1"/>
          <p:nvPr/>
        </p:nvSpPr>
        <p:spPr>
          <a:xfrm>
            <a:off x="9053671" y="242037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LUCIFER</a:t>
            </a:r>
          </a:p>
        </p:txBody>
      </p:sp>
      <p:sp>
        <p:nvSpPr>
          <p:cNvPr id="66" name="TextBox 59">
            <a:extLst>
              <a:ext uri="{FF2B5EF4-FFF2-40B4-BE49-F238E27FC236}">
                <a16:creationId xmlns:a16="http://schemas.microsoft.com/office/drawing/2014/main" id="{32CA8556-6B5D-4407-8EC6-5F7C929DE35C}"/>
              </a:ext>
            </a:extLst>
          </p:cNvPr>
          <p:cNvSpPr txBox="1"/>
          <p:nvPr/>
        </p:nvSpPr>
        <p:spPr>
          <a:xfrm>
            <a:off x="1275169" y="1488294"/>
            <a:ext cx="8166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Pré-traitement du </a:t>
            </a:r>
            <a:r>
              <a:rPr lang="fr-FR" sz="2000" b="1" dirty="0" err="1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dataset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D4D4D4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Séparation des données en deux </a:t>
            </a:r>
            <a:r>
              <a:rPr lang="fr-FR" sz="2000" b="1" dirty="0" err="1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datasets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: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 et A         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F55DC8-C17B-41FC-8DBB-FB78C58F38A0}"/>
              </a:ext>
            </a:extLst>
          </p:cNvPr>
          <p:cNvSpPr txBox="1"/>
          <p:nvPr/>
        </p:nvSpPr>
        <p:spPr>
          <a:xfrm>
            <a:off x="4144161" y="4093343"/>
            <a:ext cx="7015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Etudes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d'hypothèses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D4D4D4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Moyenne de la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différence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entre la date de sortie d’un programme et son ajout sur la plateforme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0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445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METHODOLOGIES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B341CF-5EDA-448C-A249-3435CBE1DE0A}"/>
              </a:ext>
            </a:extLst>
          </p:cNvPr>
          <p:cNvSpPr txBox="1"/>
          <p:nvPr/>
        </p:nvSpPr>
        <p:spPr>
          <a:xfrm>
            <a:off x="1631059" y="4736629"/>
            <a:ext cx="7728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Calculs des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proportions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des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échantillons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durée d’une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saison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est de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360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minutes</a:t>
            </a:r>
          </a:p>
          <a:p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6" name="Picture Placeholder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71D5B9-5EB8-467B-90A6-E3640103CAD4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" b="599"/>
          <a:stretch>
            <a:fillRect/>
          </a:stretch>
        </p:blipFill>
        <p:spPr>
          <a:xfrm>
            <a:off x="8843617" y="2794892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37" name="Rectangle: Rounded Corners 139">
            <a:extLst>
              <a:ext uri="{FF2B5EF4-FFF2-40B4-BE49-F238E27FC236}">
                <a16:creationId xmlns:a16="http://schemas.microsoft.com/office/drawing/2014/main" id="{D4B26500-60FF-4D6C-8731-7AC6B76ED0C3}"/>
              </a:ext>
            </a:extLst>
          </p:cNvPr>
          <p:cNvSpPr/>
          <p:nvPr/>
        </p:nvSpPr>
        <p:spPr>
          <a:xfrm>
            <a:off x="8843640" y="2794890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8" name="Oval 140">
            <a:extLst>
              <a:ext uri="{FF2B5EF4-FFF2-40B4-BE49-F238E27FC236}">
                <a16:creationId xmlns:a16="http://schemas.microsoft.com/office/drawing/2014/main" id="{A57BE7BE-BD47-483D-85C3-8459038599D0}"/>
              </a:ext>
            </a:extLst>
          </p:cNvPr>
          <p:cNvSpPr/>
          <p:nvPr/>
        </p:nvSpPr>
        <p:spPr>
          <a:xfrm>
            <a:off x="9008533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9" name="Oval 141">
            <a:extLst>
              <a:ext uri="{FF2B5EF4-FFF2-40B4-BE49-F238E27FC236}">
                <a16:creationId xmlns:a16="http://schemas.microsoft.com/office/drawing/2014/main" id="{B6A5D22D-8853-4C42-B3C5-389304FE568D}"/>
              </a:ext>
            </a:extLst>
          </p:cNvPr>
          <p:cNvSpPr/>
          <p:nvPr/>
        </p:nvSpPr>
        <p:spPr>
          <a:xfrm>
            <a:off x="9525388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0" name="Oval 142">
            <a:extLst>
              <a:ext uri="{FF2B5EF4-FFF2-40B4-BE49-F238E27FC236}">
                <a16:creationId xmlns:a16="http://schemas.microsoft.com/office/drawing/2014/main" id="{3668C80C-8A25-47D7-BA19-81A9645156AF}"/>
              </a:ext>
            </a:extLst>
          </p:cNvPr>
          <p:cNvSpPr/>
          <p:nvPr/>
        </p:nvSpPr>
        <p:spPr>
          <a:xfrm>
            <a:off x="10042243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1" name="Oval 143">
            <a:extLst>
              <a:ext uri="{FF2B5EF4-FFF2-40B4-BE49-F238E27FC236}">
                <a16:creationId xmlns:a16="http://schemas.microsoft.com/office/drawing/2014/main" id="{ED0369B2-A3EC-4866-B4E0-2B9A8D32DB50}"/>
              </a:ext>
            </a:extLst>
          </p:cNvPr>
          <p:cNvSpPr/>
          <p:nvPr/>
        </p:nvSpPr>
        <p:spPr>
          <a:xfrm>
            <a:off x="10559098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2" name="TextBox 144">
            <a:extLst>
              <a:ext uri="{FF2B5EF4-FFF2-40B4-BE49-F238E27FC236}">
                <a16:creationId xmlns:a16="http://schemas.microsoft.com/office/drawing/2014/main" id="{710DBEDC-F3B0-4FA3-B361-B84D213F366E}"/>
              </a:ext>
            </a:extLst>
          </p:cNvPr>
          <p:cNvSpPr txBox="1"/>
          <p:nvPr/>
        </p:nvSpPr>
        <p:spPr>
          <a:xfrm>
            <a:off x="8900978" y="5770654"/>
            <a:ext cx="2559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Championnes de leurs villes jumelles et rivales, deux sœurs se battent dans une guerre où font rage des technologies magiques et des perspectives diamétralement opposées.</a:t>
            </a:r>
          </a:p>
          <a:p>
            <a:b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</a:b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4" name="Freeform 1">
            <a:extLst>
              <a:ext uri="{FF2B5EF4-FFF2-40B4-BE49-F238E27FC236}">
                <a16:creationId xmlns:a16="http://schemas.microsoft.com/office/drawing/2014/main" id="{10824A55-CF6A-43CE-8D67-8EA3214D5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559" y="5309781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E57370DF-D375-4836-BB07-98BD27281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9178" y="5299155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6" name="Freeform 97">
            <a:extLst>
              <a:ext uri="{FF2B5EF4-FFF2-40B4-BE49-F238E27FC236}">
                <a16:creationId xmlns:a16="http://schemas.microsoft.com/office/drawing/2014/main" id="{8E27893E-9DFF-4C5B-9AD1-1CF63514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229" y="5303149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F8E36C40-4B90-4291-88C3-17353AC03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5540" y="5298596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48" name="Straight Connector 161">
            <a:extLst>
              <a:ext uri="{FF2B5EF4-FFF2-40B4-BE49-F238E27FC236}">
                <a16:creationId xmlns:a16="http://schemas.microsoft.com/office/drawing/2014/main" id="{8CD82A78-F76A-47D5-BD98-DA106608B110}"/>
              </a:ext>
            </a:extLst>
          </p:cNvPr>
          <p:cNvCxnSpPr>
            <a:cxnSpLocks/>
          </p:cNvCxnSpPr>
          <p:nvPr/>
        </p:nvCxnSpPr>
        <p:spPr>
          <a:xfrm>
            <a:off x="9021855" y="5690993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62">
            <a:extLst>
              <a:ext uri="{FF2B5EF4-FFF2-40B4-BE49-F238E27FC236}">
                <a16:creationId xmlns:a16="http://schemas.microsoft.com/office/drawing/2014/main" id="{FC95EAF0-5ECF-41A8-AAC9-52AB0F210141}"/>
              </a:ext>
            </a:extLst>
          </p:cNvPr>
          <p:cNvCxnSpPr>
            <a:cxnSpLocks/>
          </p:cNvCxnSpPr>
          <p:nvPr/>
        </p:nvCxnSpPr>
        <p:spPr>
          <a:xfrm>
            <a:off x="9021855" y="5692898"/>
            <a:ext cx="137169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66">
            <a:extLst>
              <a:ext uri="{FF2B5EF4-FFF2-40B4-BE49-F238E27FC236}">
                <a16:creationId xmlns:a16="http://schemas.microsoft.com/office/drawing/2014/main" id="{8962FD29-8E59-460E-888E-BCF3FC8E5995}"/>
              </a:ext>
            </a:extLst>
          </p:cNvPr>
          <p:cNvSpPr txBox="1"/>
          <p:nvPr/>
        </p:nvSpPr>
        <p:spPr>
          <a:xfrm>
            <a:off x="8903651" y="4875131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ARCANE</a:t>
            </a:r>
          </a:p>
        </p:txBody>
      </p:sp>
      <p:pic>
        <p:nvPicPr>
          <p:cNvPr id="52" name="Picture Placeholder 46" descr="A picture containing text, person, floor, silhouette&#10;&#10;Description automatically generated">
            <a:extLst>
              <a:ext uri="{FF2B5EF4-FFF2-40B4-BE49-F238E27FC236}">
                <a16:creationId xmlns:a16="http://schemas.microsoft.com/office/drawing/2014/main" id="{D77C1A01-BE62-4740-8FF6-BBE665B053A4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4789"/>
          <a:stretch>
            <a:fillRect/>
          </a:stretch>
        </p:blipFill>
        <p:spPr>
          <a:xfrm>
            <a:off x="470610" y="106562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53" name="Rectangle: Rounded Corners 149">
            <a:extLst>
              <a:ext uri="{FF2B5EF4-FFF2-40B4-BE49-F238E27FC236}">
                <a16:creationId xmlns:a16="http://schemas.microsoft.com/office/drawing/2014/main" id="{A74CD374-CDF8-4D9D-9CA4-2FDB5E97DB2A}"/>
              </a:ext>
            </a:extLst>
          </p:cNvPr>
          <p:cNvSpPr/>
          <p:nvPr/>
        </p:nvSpPr>
        <p:spPr>
          <a:xfrm>
            <a:off x="470610" y="1065621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4" name="Oval 150">
            <a:extLst>
              <a:ext uri="{FF2B5EF4-FFF2-40B4-BE49-F238E27FC236}">
                <a16:creationId xmlns:a16="http://schemas.microsoft.com/office/drawing/2014/main" id="{72661C3E-D95A-450D-B9A8-C5009B43FEEA}"/>
              </a:ext>
            </a:extLst>
          </p:cNvPr>
          <p:cNvSpPr/>
          <p:nvPr/>
        </p:nvSpPr>
        <p:spPr>
          <a:xfrm>
            <a:off x="635526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5" name="Oval 151">
            <a:extLst>
              <a:ext uri="{FF2B5EF4-FFF2-40B4-BE49-F238E27FC236}">
                <a16:creationId xmlns:a16="http://schemas.microsoft.com/office/drawing/2014/main" id="{A1304DBD-2A70-407F-8755-5E6A94A0A297}"/>
              </a:ext>
            </a:extLst>
          </p:cNvPr>
          <p:cNvSpPr/>
          <p:nvPr/>
        </p:nvSpPr>
        <p:spPr>
          <a:xfrm>
            <a:off x="1152381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AF0148F-5914-4A11-A5AE-C14E17DF91D4}"/>
              </a:ext>
            </a:extLst>
          </p:cNvPr>
          <p:cNvSpPr/>
          <p:nvPr/>
        </p:nvSpPr>
        <p:spPr>
          <a:xfrm>
            <a:off x="1669236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7" name="Oval 153">
            <a:extLst>
              <a:ext uri="{FF2B5EF4-FFF2-40B4-BE49-F238E27FC236}">
                <a16:creationId xmlns:a16="http://schemas.microsoft.com/office/drawing/2014/main" id="{E7393A62-467E-42D9-BF1C-8F8C16F440B1}"/>
              </a:ext>
            </a:extLst>
          </p:cNvPr>
          <p:cNvSpPr/>
          <p:nvPr/>
        </p:nvSpPr>
        <p:spPr>
          <a:xfrm>
            <a:off x="2186091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8" name="TextBox 154">
            <a:extLst>
              <a:ext uri="{FF2B5EF4-FFF2-40B4-BE49-F238E27FC236}">
                <a16:creationId xmlns:a16="http://schemas.microsoft.com/office/drawing/2014/main" id="{48174E3C-586B-430E-B6DA-3628BE540856}"/>
              </a:ext>
            </a:extLst>
          </p:cNvPr>
          <p:cNvSpPr txBox="1"/>
          <p:nvPr/>
        </p:nvSpPr>
        <p:spPr>
          <a:xfrm>
            <a:off x="527971" y="4041385"/>
            <a:ext cx="2559684" cy="67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Spike, Jet et Faye sont des chasseurs de primes toujours stylés… et fauchés qui parcourent le système solaire pour trouver des missions, et échapper au passé de Spike.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60" name="Freeform 1">
            <a:extLst>
              <a:ext uri="{FF2B5EF4-FFF2-40B4-BE49-F238E27FC236}">
                <a16:creationId xmlns:a16="http://schemas.microsoft.com/office/drawing/2014/main" id="{712F03C7-FB1B-48E5-B175-0C8330AF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52" y="358051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1" name="Freeform 46">
            <a:extLst>
              <a:ext uri="{FF2B5EF4-FFF2-40B4-BE49-F238E27FC236}">
                <a16:creationId xmlns:a16="http://schemas.microsoft.com/office/drawing/2014/main" id="{57D39F35-C891-425A-B6AA-DCAE6CD0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71" y="356988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2" name="Freeform 97">
            <a:extLst>
              <a:ext uri="{FF2B5EF4-FFF2-40B4-BE49-F238E27FC236}">
                <a16:creationId xmlns:a16="http://schemas.microsoft.com/office/drawing/2014/main" id="{61A96E30-1977-4556-B204-59A2F4F07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222" y="357388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3" name="Freeform 7">
            <a:extLst>
              <a:ext uri="{FF2B5EF4-FFF2-40B4-BE49-F238E27FC236}">
                <a16:creationId xmlns:a16="http://schemas.microsoft.com/office/drawing/2014/main" id="{67320F5B-20C2-43D7-8BF1-417D9DE23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533" y="356932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64" name="Straight Connector 163">
            <a:extLst>
              <a:ext uri="{FF2B5EF4-FFF2-40B4-BE49-F238E27FC236}">
                <a16:creationId xmlns:a16="http://schemas.microsoft.com/office/drawing/2014/main" id="{3381CF2D-8412-4710-8670-4CFD8F39C2F4}"/>
              </a:ext>
            </a:extLst>
          </p:cNvPr>
          <p:cNvCxnSpPr>
            <a:cxnSpLocks/>
          </p:cNvCxnSpPr>
          <p:nvPr/>
        </p:nvCxnSpPr>
        <p:spPr>
          <a:xfrm>
            <a:off x="635526" y="396172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64">
            <a:extLst>
              <a:ext uri="{FF2B5EF4-FFF2-40B4-BE49-F238E27FC236}">
                <a16:creationId xmlns:a16="http://schemas.microsoft.com/office/drawing/2014/main" id="{AB37DA6E-1528-4E16-8D1D-E3388287A1A6}"/>
              </a:ext>
            </a:extLst>
          </p:cNvPr>
          <p:cNvCxnSpPr>
            <a:cxnSpLocks/>
          </p:cNvCxnSpPr>
          <p:nvPr/>
        </p:nvCxnSpPr>
        <p:spPr>
          <a:xfrm>
            <a:off x="635526" y="3963629"/>
            <a:ext cx="216612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67">
            <a:extLst>
              <a:ext uri="{FF2B5EF4-FFF2-40B4-BE49-F238E27FC236}">
                <a16:creationId xmlns:a16="http://schemas.microsoft.com/office/drawing/2014/main" id="{8387D94F-9897-4A6E-B57F-B476F5F0C2FD}"/>
              </a:ext>
            </a:extLst>
          </p:cNvPr>
          <p:cNvSpPr txBox="1"/>
          <p:nvPr/>
        </p:nvSpPr>
        <p:spPr>
          <a:xfrm>
            <a:off x="531505" y="3145862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COWBOY BEBOP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3638189" y="1876276"/>
            <a:ext cx="62385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Calcul de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l'écart-type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et le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 observation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Etude de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corrélation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Tests de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proportion</a:t>
            </a:r>
          </a:p>
        </p:txBody>
      </p:sp>
    </p:spTree>
    <p:extLst>
      <p:ext uri="{BB962C8B-B14F-4D97-AF65-F5344CB8AC3E}">
        <p14:creationId xmlns:p14="http://schemas.microsoft.com/office/powerpoint/2010/main" val="147317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798513" y="433099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NOS </a:t>
            </a:r>
            <a:r>
              <a:rPr lang="en-IN" sz="32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GRAPHES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14530A-974D-413B-9E97-921B89CC9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02" y="3269609"/>
            <a:ext cx="5444226" cy="32544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EF54DEB-E020-4FBF-9FB8-748AEA4B9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8" y="1333847"/>
            <a:ext cx="6305496" cy="26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4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798513" y="433099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NOS </a:t>
            </a:r>
            <a:r>
              <a:rPr lang="en-IN" sz="32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GRAPHES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35C02D-528C-4969-BD4F-FA364EF46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2" y="2927218"/>
            <a:ext cx="7277865" cy="30866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583AF3-4413-4C22-A86E-6F8019515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05" y="1150328"/>
            <a:ext cx="3980123" cy="33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7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798513" y="433099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NOS </a:t>
            </a:r>
            <a:r>
              <a:rPr lang="en-IN" sz="32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GRAPHES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7AFEF1-7679-402B-8E96-D65DABF3C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1" y="1677798"/>
            <a:ext cx="10115418" cy="43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4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798513" y="433099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NOS </a:t>
            </a:r>
            <a:r>
              <a:rPr lang="en-IN" sz="32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GRAPHES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3D0458-82F4-4DE8-ACFE-14DE02783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8" y="1543573"/>
            <a:ext cx="10789204" cy="45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3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798513" y="433099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NOS </a:t>
            </a:r>
            <a:r>
              <a:rPr lang="en-IN" sz="32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GRAPHES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2C926F-0FB2-4293-9D30-8242F0B3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633213"/>
            <a:ext cx="10799428" cy="4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62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300</Words>
  <Application>Microsoft Office PowerPoint</Application>
  <PresentationFormat>Grand écran</PresentationFormat>
  <Paragraphs>42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Inter Light</vt:lpstr>
      <vt:lpstr>Calibri Light</vt:lpstr>
      <vt:lpstr>Arial</vt:lpstr>
      <vt:lpstr>Calibri</vt:lpstr>
      <vt:lpstr>Inter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Thomas Delmare</cp:lastModifiedBy>
  <cp:revision>252</cp:revision>
  <dcterms:created xsi:type="dcterms:W3CDTF">2021-11-03T05:56:55Z</dcterms:created>
  <dcterms:modified xsi:type="dcterms:W3CDTF">2022-02-08T16:59:53Z</dcterms:modified>
</cp:coreProperties>
</file>